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7" r:id="rId2"/>
  </p:sldMasterIdLst>
  <p:notesMasterIdLst>
    <p:notesMasterId r:id="rId14"/>
  </p:notesMasterIdLst>
  <p:sldIdLst>
    <p:sldId id="302" r:id="rId3"/>
    <p:sldId id="258" r:id="rId4"/>
    <p:sldId id="270" r:id="rId5"/>
    <p:sldId id="303" r:id="rId6"/>
    <p:sldId id="304" r:id="rId7"/>
    <p:sldId id="305" r:id="rId8"/>
    <p:sldId id="281" r:id="rId9"/>
    <p:sldId id="306" r:id="rId10"/>
    <p:sldId id="307" r:id="rId11"/>
    <p:sldId id="308" r:id="rId12"/>
    <p:sldId id="301" r:id="rId13"/>
  </p:sldIdLst>
  <p:sldSz cx="9144000" cy="5143500" type="screen16x9"/>
  <p:notesSz cx="6797675" cy="9926638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4000"/>
    <a:srgbClr val="253775"/>
    <a:srgbClr val="F24B00"/>
    <a:srgbClr val="005AA9"/>
    <a:srgbClr val="504F53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9199" autoAdjust="0"/>
  </p:normalViewPr>
  <p:slideViewPr>
    <p:cSldViewPr showGuides="1">
      <p:cViewPr>
        <p:scale>
          <a:sx n="130" d="100"/>
          <a:sy n="130" d="100"/>
        </p:scale>
        <p:origin x="-990" y="-408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15.09.2025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8017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8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0" y="1491630"/>
            <a:ext cx="9144000" cy="70207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925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9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6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2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09145" y="291770"/>
            <a:ext cx="549080" cy="627521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2642617" y="979540"/>
            <a:ext cx="8327186" cy="8002200"/>
          </a:xfrm>
          <a:prstGeom prst="rect">
            <a:avLst/>
          </a:prstGeom>
        </p:spPr>
      </p:pic>
      <p:sp>
        <p:nvSpPr>
          <p:cNvPr id="31" name="Заголовок 1">
            <a:extLst>
              <a:ext uri="{FF2B5EF4-FFF2-40B4-BE49-F238E27FC236}">
                <a16:creationId xmlns:a16="http://schemas.microsoft.com/office/drawing/2014/main" xmlns="" id="{75D1E865-0299-0CD2-E90F-A8923669D2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30" y="423778"/>
            <a:ext cx="7462157" cy="791392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2" name="Подзаголовок 2">
            <a:extLst>
              <a:ext uri="{FF2B5EF4-FFF2-40B4-BE49-F238E27FC236}">
                <a16:creationId xmlns:a16="http://schemas.microsoft.com/office/drawing/2014/main" xmlns="" id="{577853A8-E490-9E4E-957F-6AB1BC75CC4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29" y="1471613"/>
            <a:ext cx="8021248" cy="3178969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7862471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3906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сновной слайд">
    <p:bg>
      <p:bgPr>
        <a:solidFill>
          <a:srgbClr val="ED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09145" y="291770"/>
            <a:ext cx="549080" cy="627521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30" y="423778"/>
            <a:ext cx="7462157" cy="791392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29" y="1471613"/>
            <a:ext cx="8021248" cy="3178969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76086199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9272F5-2C8E-479F-D2EC-5E1CEFD9C9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68672" y="3113532"/>
            <a:ext cx="5406656" cy="441982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rgbClr val="EEF1F7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97298145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68672" y="2730161"/>
            <a:ext cx="5406656" cy="825353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rgbClr val="EEF1F7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EA058BB9-6520-1CD9-404B-DA4BF243EE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8092" y="3555515"/>
            <a:ext cx="5407819" cy="409028"/>
          </a:xfrm>
        </p:spPr>
        <p:txBody>
          <a:bodyPr/>
          <a:lstStyle>
            <a:lvl1pPr marL="0" indent="0" algn="ctr">
              <a:buFontTx/>
              <a:buNone/>
              <a:defRPr b="0" i="0" baseline="0">
                <a:solidFill>
                  <a:srgbClr val="EEF1F7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6794661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3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8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71700" y="2730161"/>
            <a:ext cx="4800600" cy="825353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chemeClr val="tx1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2" name="Текст 15">
            <a:extLst>
              <a:ext uri="{FF2B5EF4-FFF2-40B4-BE49-F238E27FC236}">
                <a16:creationId xmlns:a16="http://schemas.microsoft.com/office/drawing/2014/main" xmlns="" id="{FDF8C9DF-3558-95EF-38EC-73B741C8FE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2432" y="3555515"/>
            <a:ext cx="4819136" cy="409028"/>
          </a:xfrm>
        </p:spPr>
        <p:txBody>
          <a:bodyPr/>
          <a:lstStyle>
            <a:lvl1pPr marL="0" indent="0" algn="ctr">
              <a:buFontTx/>
              <a:buNone/>
              <a:defRPr b="0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56741422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01463" y="2735744"/>
            <a:ext cx="6522893" cy="332122"/>
          </a:xfrm>
        </p:spPr>
        <p:txBody>
          <a:bodyPr anchor="t">
            <a:normAutofit/>
          </a:bodyPr>
          <a:lstStyle>
            <a:lvl1pPr algn="ctr">
              <a:defRPr sz="2500" b="0" i="0" baseline="0">
                <a:solidFill>
                  <a:schemeClr val="tx1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EA058BB9-6520-1CD9-404B-DA4BF243EE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01463" y="3067867"/>
            <a:ext cx="6522893" cy="409028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800" b="0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3" name="Текст 15">
            <a:extLst>
              <a:ext uri="{FF2B5EF4-FFF2-40B4-BE49-F238E27FC236}">
                <a16:creationId xmlns:a16="http://schemas.microsoft.com/office/drawing/2014/main" xmlns="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27539" y="3877632"/>
            <a:ext cx="3787487" cy="273844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1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:a16="http://schemas.microsoft.com/office/drawing/2014/main" xmlns="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27539" y="4151475"/>
            <a:ext cx="3787487" cy="555321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0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</p:spTree>
    <p:extLst>
      <p:ext uri="{BB962C8B-B14F-4D97-AF65-F5344CB8AC3E}">
        <p14:creationId xmlns:p14="http://schemas.microsoft.com/office/powerpoint/2010/main" val="96469939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>
                <a:solidFill>
                  <a:srgbClr val="2A3A7B"/>
                </a:solidFill>
              </a:rPr>
              <a:pPr/>
              <a:t>‹#›</a:t>
            </a:fld>
            <a:endParaRPr lang="ru-RU" dirty="0">
              <a:solidFill>
                <a:srgbClr val="2A3A7B"/>
              </a:solidFill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68672" y="2730161"/>
            <a:ext cx="5406656" cy="825353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chemeClr val="tx1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2" name="Текст 15">
            <a:extLst>
              <a:ext uri="{FF2B5EF4-FFF2-40B4-BE49-F238E27FC236}">
                <a16:creationId xmlns:a16="http://schemas.microsoft.com/office/drawing/2014/main" xmlns="" id="{4013B92A-B096-2595-177C-C804C83D80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8673" y="3555515"/>
            <a:ext cx="5406655" cy="409028"/>
          </a:xfrm>
        </p:spPr>
        <p:txBody>
          <a:bodyPr/>
          <a:lstStyle>
            <a:lvl1pPr marL="0" indent="0" algn="ctr">
              <a:buFontTx/>
              <a:buNone/>
              <a:defRPr b="0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144547652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68672" y="2252593"/>
            <a:ext cx="5406656" cy="825353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rgbClr val="EEF1F7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РАЗДЕЛИТЕЛЬНЫЙ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</p:spTree>
    <p:extLst>
      <p:ext uri="{BB962C8B-B14F-4D97-AF65-F5344CB8AC3E}">
        <p14:creationId xmlns:p14="http://schemas.microsoft.com/office/powerpoint/2010/main" val="327961110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bg>
      <p:bgPr>
        <a:solidFill>
          <a:srgbClr val="ED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09145" y="291770"/>
            <a:ext cx="549080" cy="627521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30" y="423778"/>
            <a:ext cx="7462157" cy="791392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29" y="1471613"/>
            <a:ext cx="8021248" cy="3178969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5129308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09145" y="291770"/>
            <a:ext cx="549080" cy="627521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30" y="423778"/>
            <a:ext cx="7462157" cy="791392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29" y="1471613"/>
            <a:ext cx="8021248" cy="3178969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8214181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графи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09145" y="291770"/>
            <a:ext cx="549080" cy="627521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30" y="423778"/>
            <a:ext cx="7462157" cy="791392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иаграмма 2">
            <a:extLst>
              <a:ext uri="{FF2B5EF4-FFF2-40B4-BE49-F238E27FC236}">
                <a16:creationId xmlns:a16="http://schemas.microsoft.com/office/drawing/2014/main" xmlns="" id="{097CFDB5-2AF3-444B-2201-7026FA80E6CD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548879" y="1215630"/>
            <a:ext cx="8046245" cy="3328307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677067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09145" y="291770"/>
            <a:ext cx="549080" cy="627521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2642617" y="979540"/>
            <a:ext cx="8327186" cy="8002200"/>
          </a:xfrm>
          <a:prstGeom prst="rect">
            <a:avLst/>
          </a:prstGeom>
        </p:spPr>
      </p:pic>
      <p:sp>
        <p:nvSpPr>
          <p:cNvPr id="31" name="Заголовок 1">
            <a:extLst>
              <a:ext uri="{FF2B5EF4-FFF2-40B4-BE49-F238E27FC236}">
                <a16:creationId xmlns:a16="http://schemas.microsoft.com/office/drawing/2014/main" xmlns="" id="{75D1E865-0299-0CD2-E90F-A8923669D2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30" y="423778"/>
            <a:ext cx="7462157" cy="791392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2" name="Подзаголовок 2">
            <a:extLst>
              <a:ext uri="{FF2B5EF4-FFF2-40B4-BE49-F238E27FC236}">
                <a16:creationId xmlns:a16="http://schemas.microsoft.com/office/drawing/2014/main" xmlns="" id="{577853A8-E490-9E4E-957F-6AB1BC75CC4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29" y="1471613"/>
            <a:ext cx="8021248" cy="3178969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4578791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3906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5DF41B0-AC7C-2142-79A2-898FF8B9B0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20693074">
            <a:off x="-2614424" y="885794"/>
            <a:ext cx="9961008" cy="957225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09145" y="291770"/>
            <a:ext cx="549080" cy="627521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1" name="Заголовок 1">
            <a:extLst>
              <a:ext uri="{FF2B5EF4-FFF2-40B4-BE49-F238E27FC236}">
                <a16:creationId xmlns:a16="http://schemas.microsoft.com/office/drawing/2014/main" xmlns="" id="{75D1E865-0299-0CD2-E90F-A8923669D2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30" y="423778"/>
            <a:ext cx="7462157" cy="791392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2" name="Подзаголовок 2">
            <a:extLst>
              <a:ext uri="{FF2B5EF4-FFF2-40B4-BE49-F238E27FC236}">
                <a16:creationId xmlns:a16="http://schemas.microsoft.com/office/drawing/2014/main" xmlns="" id="{577853A8-E490-9E4E-957F-6AB1BC75CC4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29" y="1471613"/>
            <a:ext cx="8021248" cy="3178969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7668520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малой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09145" y="291770"/>
            <a:ext cx="549080" cy="627521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7FD9049B-EFD3-BDD8-9B55-98585966CD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30" y="423778"/>
            <a:ext cx="7462157" cy="791392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5FA7C7B8-E1EB-3BCB-AF3E-FEAA3E473F60}"/>
              </a:ext>
            </a:extLst>
          </p:cNvPr>
          <p:cNvSpPr/>
          <p:nvPr userDrawn="1"/>
        </p:nvSpPr>
        <p:spPr>
          <a:xfrm>
            <a:off x="306324" y="1378029"/>
            <a:ext cx="5554980" cy="4189248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>
              <a:solidFill>
                <a:srgbClr val="EDF1F6"/>
              </a:solidFill>
            </a:endParaRPr>
          </a:p>
        </p:txBody>
      </p:sp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xmlns="" id="{2B8C9CB1-9E60-3C45-57CC-BA06B93BF2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29" y="1471613"/>
            <a:ext cx="5204402" cy="3178969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4983317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1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306324" y="1378029"/>
            <a:ext cx="8531352" cy="4189248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>
              <a:solidFill>
                <a:srgbClr val="EDF1F6"/>
              </a:solidFill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09145" y="291770"/>
            <a:ext cx="549080" cy="627521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xmlns="" id="{20A662EC-7E01-A726-9BC3-74258473C8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29" y="1471613"/>
            <a:ext cx="8021248" cy="3178969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4A1E32-9434-88EB-1A2E-6C90464302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30" y="423778"/>
            <a:ext cx="7462157" cy="791392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1031523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 и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798575D-5864-B7AF-0C90-DC88922B8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9338933">
            <a:off x="2016142" y="-364369"/>
            <a:ext cx="9961008" cy="9572258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306324" y="1378029"/>
            <a:ext cx="8531352" cy="4189248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>
              <a:solidFill>
                <a:srgbClr val="EDF1F6"/>
              </a:solidFill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09145" y="291770"/>
            <a:ext cx="549080" cy="627521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xmlns="" id="{20A662EC-7E01-A726-9BC3-74258473C8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29" y="1471613"/>
            <a:ext cx="8021248" cy="3178969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4A1E32-9434-88EB-1A2E-6C90464302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30" y="423778"/>
            <a:ext cx="7462157" cy="791392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56577553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843B41D-00BA-77D5-02CA-E78DD3FA5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72001" y="0"/>
            <a:ext cx="4630341" cy="51435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3688B8CC-AE6F-5C00-8874-7332222FA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989977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97178" y="0"/>
            <a:ext cx="3146822" cy="5143500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067C3548-2938-2E31-FF68-90A109DE2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651723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224463"/>
            <a:ext cx="9144000" cy="1919037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067C3548-2938-2E31-FF68-90A109DE2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8FC6C2C-C3CE-1E0C-B440-00E25D6431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09145" y="291770"/>
            <a:ext cx="549080" cy="627521"/>
          </a:xfrm>
          <a:prstGeom prst="rect">
            <a:avLst/>
          </a:prstGeom>
        </p:spPr>
      </p:pic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7D80BEF8-A280-5E9B-AADB-637948F690D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29" y="1471613"/>
            <a:ext cx="8021248" cy="1589991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77FF7F7D-6465-9E1D-1C00-EB5F3F4893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30" y="423778"/>
            <a:ext cx="7462157" cy="791392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12333489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 dirty="0">
              <a:solidFill>
                <a:srgbClr val="EDF1F6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2F32E6D-CADB-869E-99B0-7C522A81A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10643951">
            <a:off x="-3516356" y="856943"/>
            <a:ext cx="9854609" cy="9476609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306324" y="1378029"/>
            <a:ext cx="8531352" cy="3272552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>
              <a:solidFill>
                <a:srgbClr val="EDF1F6"/>
              </a:solidFill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09145" y="291770"/>
            <a:ext cx="549080" cy="627521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xmlns="" id="{20A662EC-7E01-A726-9BC3-74258473C8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30" y="1471613"/>
            <a:ext cx="4619108" cy="3072324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Место для текста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4A1E32-9434-88EB-1A2E-6C90464302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30" y="423778"/>
            <a:ext cx="7462157" cy="791392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xmlns="" id="{A57DEAFD-61A5-5688-15D7-45908684D7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35191" y="1518047"/>
            <a:ext cx="3335280" cy="2963576"/>
          </a:xfr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144304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9272F5-2C8E-479F-D2EC-5E1CEFD9C9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68672" y="3113532"/>
            <a:ext cx="5406656" cy="441982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rgbClr val="EEF1F7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47444490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90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0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0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3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7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00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6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6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20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91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3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4" r:id="rId16"/>
    <p:sldLayoutId id="2147483665" r:id="rId17"/>
    <p:sldLayoutId id="2147483666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AE1530-6043-40A2-2C7D-4EA44E31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D64530A-5128-1D65-45B2-2EA7261EA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EC81C21-82D1-44B1-9D00-98E52E553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srgbClr val="2A3A7B">
                  <a:tint val="82000"/>
                </a:srgb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E1D6F7A-B1F6-168D-2269-37A7913B5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srgbClr val="2A3A7B">
                  <a:tint val="82000"/>
                </a:srgb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75281D-FBB7-0EEE-0483-042F786B0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defTabSz="914400"/>
            <a:fld id="{4C6B8470-55A6-CF4B-ABEF-5E5F70F4E2F5}" type="slidenum">
              <a:rPr lang="ru-RU" smtClean="0">
                <a:solidFill>
                  <a:srgbClr val="2A3A7B">
                    <a:tint val="82000"/>
                  </a:srgbClr>
                </a:solidFill>
              </a:rPr>
              <a:pPr defTabSz="914400"/>
              <a:t>‹#›</a:t>
            </a:fld>
            <a:endParaRPr lang="ru-RU">
              <a:solidFill>
                <a:srgbClr val="2A3A7B">
                  <a:tint val="82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086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A9D435A0-0618-04C0-9EFB-8D5EA9513E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ФЕДЕРАЛЬНАЯ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НАЛОГОВАЯ СЛУЖБА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0A63D7A-D455-98A9-C838-4EB3EC5C5E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68092" y="3651870"/>
            <a:ext cx="5407819" cy="409028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РАСТЁМ ВМЕСТЕ!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C376635-9F5C-C285-6E58-13837ACE4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15" y="1253867"/>
            <a:ext cx="1174775" cy="134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14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113588"/>
            <a:ext cx="914400" cy="6858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077792"/>
            <a:ext cx="8424936" cy="6858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r>
              <a:rPr lang="ru-RU" b="1" dirty="0">
                <a:solidFill>
                  <a:srgbClr val="253775"/>
                </a:solidFill>
                <a:latin typeface="Arial" pitchFamily="34" charset="0"/>
                <a:ea typeface="+mj-ea"/>
                <a:cs typeface="Arial" pitchFamily="34" charset="0"/>
              </a:rPr>
              <a:t>Схема № 4 неполная уплата налога на прибыль (НДФЛ) и НДС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78990" y="1846912"/>
            <a:ext cx="1676786" cy="12098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ЮЛ/ИП № 1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(ОСНО)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доход</a:t>
            </a:r>
          </a:p>
          <a:p>
            <a:pPr algn="ctr"/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30 млн руб.</a:t>
            </a:r>
            <a:endParaRPr lang="ru-RU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16216" y="1851670"/>
            <a:ext cx="1676786" cy="12098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и т.д.</a:t>
            </a:r>
          </a:p>
          <a:p>
            <a:pPr algn="ctr"/>
            <a:endParaRPr lang="ru-RU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доход</a:t>
            </a:r>
          </a:p>
          <a:p>
            <a:pPr algn="ctr"/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59 млн руб</a:t>
            </a: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49436" y="1846912"/>
            <a:ext cx="1676786" cy="12098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ЮЛ/ИП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УСН/Патент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доход</a:t>
            </a:r>
          </a:p>
          <a:p>
            <a:pPr algn="ctr"/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59 млн руб.</a:t>
            </a:r>
            <a:endParaRPr lang="ru-RU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71800" y="1851670"/>
            <a:ext cx="1676786" cy="12098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ЮЛ/ИП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УСН/Патент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доход</a:t>
            </a:r>
          </a:p>
          <a:p>
            <a:pPr algn="ctr"/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59 млн руб.</a:t>
            </a:r>
            <a:endParaRPr lang="ru-RU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 rot="5400000">
            <a:off x="4241531" y="-136052"/>
            <a:ext cx="588931" cy="6984776"/>
          </a:xfrm>
          <a:prstGeom prst="rightBrace">
            <a:avLst>
              <a:gd name="adj1" fmla="val 31590"/>
              <a:gd name="adj2" fmla="val 50749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1720" y="3921900"/>
            <a:ext cx="4248472" cy="32403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544" y="3673188"/>
            <a:ext cx="7725458" cy="134683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lvl="0" algn="ctr" defTabSz="1043056">
              <a:lnSpc>
                <a:spcPct val="114000"/>
              </a:lnSpc>
              <a:spcBef>
                <a:spcPct val="0"/>
              </a:spcBef>
            </a:pP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Фактическая сумма дохода ЮЛ/ИП № 1 составляет </a:t>
            </a:r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207 </a:t>
            </a:r>
            <a:r>
              <a:rPr lang="ru-RU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млн </a:t>
            </a:r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руб.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 с связи с чем, ЮЛ/ИП № </a:t>
            </a: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ru-RU" b="1" dirty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lang="ru-RU" b="1" u="sng" dirty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01.01.2025</a:t>
            </a:r>
            <a:r>
              <a:rPr lang="ru-RU" b="1" dirty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 является плательщиком налога на прибыль организаций (НДФЛ) и НДС со всей суммы дохода, полученной участниками группы</a:t>
            </a:r>
            <a:endParaRPr lang="ru-RU" b="1" u="sng" dirty="0">
              <a:solidFill>
                <a:srgbClr val="D54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r>
              <a:rPr lang="ru-RU" sz="1000" dirty="0" smtClean="0">
                <a:latin typeface="Arial" pitchFamily="34" charset="0"/>
                <a:cs typeface="Arial" pitchFamily="34" charset="0"/>
              </a:rPr>
              <a:t>9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4746" y="303498"/>
            <a:ext cx="81176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Основные схемы «дробления бизнеса», выявляемые в ходе мероприятий налогового контроля, и их последствия</a:t>
            </a:r>
            <a:endParaRPr lang="ru-RU" sz="1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5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2A5A5122-8317-6070-1815-D0DAEF415F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СПАСИБО ЗА ВНИМАНИЕ!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5F83003-4ECB-79C1-6075-A9E5F38DDD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14" y="1537131"/>
            <a:ext cx="1174775" cy="134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04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1"/>
          <p:cNvSpPr txBox="1">
            <a:spLocks/>
          </p:cNvSpPr>
          <p:nvPr/>
        </p:nvSpPr>
        <p:spPr>
          <a:xfrm>
            <a:off x="467544" y="1347614"/>
            <a:ext cx="8064896" cy="165618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</a:pPr>
            <a:r>
              <a:rPr lang="ru-RU" sz="2200" b="1" dirty="0" smtClean="0">
                <a:solidFill>
                  <a:srgbClr val="D54000"/>
                </a:solidFill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«ПРОВЕДЕНИЕ КОНТРОЛЬНО-АНАЛИТИЧЕСКОЙ РАБОТЫ ПО ВЫЯВЛЕНИЮ СХЕМ УХОДА ОТ НАЛОГООБЛОЖЕНИЯ В ВИДЕ «ДРОБЛЕНИЕ БИЗНЕСА», ПРИМЕНЯЕМЫХ НАЛОГОПЛАТЕЛЬЩИКАМИ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44008" y="3651870"/>
            <a:ext cx="40324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ru-RU" sz="1400" dirty="0" smtClean="0">
                <a:solidFill>
                  <a:srgbClr val="253775"/>
                </a:solidFill>
                <a:latin typeface="Arial" pitchFamily="34" charset="0"/>
                <a:cs typeface="Arial" pitchFamily="34" charset="0"/>
              </a:rPr>
              <a:t>Начальник отдела </a:t>
            </a:r>
            <a:r>
              <a:rPr lang="ru-RU" sz="1400" dirty="0" err="1" smtClean="0">
                <a:solidFill>
                  <a:srgbClr val="253775"/>
                </a:solidFill>
                <a:latin typeface="Arial" pitchFamily="34" charset="0"/>
                <a:cs typeface="Arial" pitchFamily="34" charset="0"/>
              </a:rPr>
              <a:t>предпроверочного</a:t>
            </a:r>
            <a:r>
              <a:rPr lang="ru-RU" sz="1400" dirty="0" smtClean="0">
                <a:solidFill>
                  <a:srgbClr val="253775"/>
                </a:solidFill>
                <a:latin typeface="Arial" pitchFamily="34" charset="0"/>
                <a:cs typeface="Arial" pitchFamily="34" charset="0"/>
              </a:rPr>
              <a:t> анализа</a:t>
            </a:r>
          </a:p>
          <a:p>
            <a:pPr defTabSz="914400"/>
            <a:r>
              <a:rPr lang="ru-RU" sz="1400" dirty="0" smtClean="0">
                <a:solidFill>
                  <a:srgbClr val="253775"/>
                </a:solidFill>
                <a:latin typeface="Arial" pitchFamily="34" charset="0"/>
                <a:cs typeface="Arial" pitchFamily="34" charset="0"/>
              </a:rPr>
              <a:t>и планирования налоговых проверок № 2</a:t>
            </a:r>
          </a:p>
          <a:p>
            <a:pPr defTabSz="914400"/>
            <a:r>
              <a:rPr lang="ru-RU" sz="1400" dirty="0" smtClean="0">
                <a:solidFill>
                  <a:srgbClr val="253775"/>
                </a:solidFill>
                <a:latin typeface="Arial" pitchFamily="34" charset="0"/>
                <a:cs typeface="Arial" pitchFamily="34" charset="0"/>
              </a:rPr>
              <a:t>УФНС России по Хабаровскому краю</a:t>
            </a:r>
            <a:endParaRPr lang="ru-RU" sz="1400" cap="all" dirty="0">
              <a:solidFill>
                <a:srgbClr val="253775"/>
              </a:solidFill>
              <a:latin typeface="Arial" pitchFamily="34" charset="0"/>
              <a:ea typeface="Cambria" panose="02040503050406030204" pitchFamily="18" charset="0"/>
              <a:cs typeface="Arial" pitchFamily="34" charset="0"/>
            </a:endParaRPr>
          </a:p>
          <a:p>
            <a:pPr defTabSz="914400">
              <a:spcBef>
                <a:spcPts val="600"/>
              </a:spcBef>
            </a:pPr>
            <a:r>
              <a:rPr lang="ru-RU" sz="1400" b="1" cap="all" dirty="0" smtClean="0">
                <a:solidFill>
                  <a:srgbClr val="253775"/>
                </a:solidFill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Фоля Анна Федоровна</a:t>
            </a:r>
          </a:p>
          <a:p>
            <a:pPr defTabSz="914400">
              <a:spcBef>
                <a:spcPts val="600"/>
              </a:spcBef>
            </a:pPr>
            <a:r>
              <a:rPr lang="ru-RU" sz="1400" cap="all" dirty="0" smtClean="0">
                <a:solidFill>
                  <a:srgbClr val="D54000"/>
                </a:solidFill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8 (4212) 96-86-27</a:t>
            </a:r>
            <a:r>
              <a:rPr lang="ru-RU" sz="1400" cap="all" dirty="0">
                <a:solidFill>
                  <a:srgbClr val="D54000"/>
                </a:solidFill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, </a:t>
            </a:r>
            <a:r>
              <a:rPr lang="ru-RU" sz="1400" dirty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доб</a:t>
            </a:r>
            <a:r>
              <a:rPr lang="ru-RU" sz="1400" cap="all" dirty="0">
                <a:solidFill>
                  <a:srgbClr val="D54000"/>
                </a:solidFill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. 3633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1835696" y="2640750"/>
            <a:ext cx="252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 defTabSz="695606">
              <a:spcBef>
                <a:spcPct val="0"/>
              </a:spcBef>
              <a:defRPr/>
            </a:pPr>
            <a:endParaRPr lang="ru-RU" sz="1400" b="1" cap="all" dirty="0" smtClean="0">
              <a:solidFill>
                <a:srgbClr val="005AA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4746" y="411510"/>
            <a:ext cx="81176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Статья 6 Федерального закона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от 12.07.2024 № 176-ФЗ 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раскрывает основное понятие: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2738" y="1059582"/>
            <a:ext cx="8189703" cy="1320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algn="just">
              <a:lnSpc>
                <a:spcPct val="114000"/>
              </a:lnSpc>
            </a:pPr>
            <a:r>
              <a:rPr lang="ru-RU" sz="1400" b="1" dirty="0" smtClean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ДРОБЛЕНИЕ БИЗНЕСА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— это </a:t>
            </a:r>
            <a:r>
              <a:rPr lang="ru-RU" sz="1400" b="1" u="sng" dirty="0" smtClean="0">
                <a:latin typeface="Arial" pitchFamily="34" charset="0"/>
                <a:cs typeface="Arial" pitchFamily="34" charset="0"/>
              </a:rPr>
              <a:t>разделение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u="sng" dirty="0" smtClean="0">
                <a:latin typeface="Arial" pitchFamily="34" charset="0"/>
                <a:cs typeface="Arial" pitchFamily="34" charset="0"/>
              </a:rPr>
              <a:t>единой предпринимательской деятельности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между несколькими </a:t>
            </a:r>
            <a:r>
              <a:rPr lang="ru-RU" sz="1400" b="1" u="sng" dirty="0" smtClean="0">
                <a:latin typeface="Arial" pitchFamily="34" charset="0"/>
                <a:cs typeface="Arial" pitchFamily="34" charset="0"/>
              </a:rPr>
              <a:t>формально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самостоятельными лицами (организациями, индивидуальными предпринимателями - группа лиц), в отношении которых осуществляется контроль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одними и теми же лицами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, направленное исключительно или преимущественно на занижение сумм налогов путем применения специальных налоговых режимов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2736" y="3075806"/>
            <a:ext cx="81897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7313" algn="just"/>
            <a:r>
              <a:rPr lang="ru-RU" sz="1400" b="1" dirty="0" smtClean="0">
                <a:solidFill>
                  <a:srgbClr val="253775"/>
                </a:solidFill>
                <a:latin typeface="Arial" pitchFamily="34" charset="0"/>
                <a:cs typeface="Arial" pitchFamily="34" charset="0"/>
              </a:rPr>
              <a:t>ЕДИНАЯ ПРЕДПРИНИМАТЕЛЬСКАЯ ДЕЯТЕЛЬНОСТЬ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– деятельность,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как единого хозяйствующего субъекта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нескольких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формально самостоятельных лиц (организаций, индивидуальных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предпринимателей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), в отношении которых осуществляется контроль одними и теми же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лицами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2737" y="4054800"/>
            <a:ext cx="818970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7313" algn="just"/>
            <a:r>
              <a:rPr lang="ru-RU" sz="1400" b="1" dirty="0" smtClean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КОНТРОЛИРУЮЩИЕ ЛИЦА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лица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, определяющие принятие управленческих решений, а также иным образом влияющие на результаты предпринимательской деятельности формально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самостоятельных лиц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r>
              <a:rPr lang="ru-RU" sz="1000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3084" y="2451823"/>
            <a:ext cx="81176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Письмо ФНС России от 18.10.2024 № СД-4-2/11836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@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раскрывает </a:t>
            </a:r>
            <a:r>
              <a:rPr lang="ru-RU" dirty="0">
                <a:latin typeface="Arial" pitchFamily="34" charset="0"/>
                <a:cs typeface="Arial" pitchFamily="34" charset="0"/>
              </a:rPr>
              <a:t>дополнительные понятия:</a:t>
            </a:r>
          </a:p>
        </p:txBody>
      </p:sp>
    </p:spTree>
    <p:extLst>
      <p:ext uri="{BB962C8B-B14F-4D97-AF65-F5344CB8AC3E}">
        <p14:creationId xmlns:p14="http://schemas.microsoft.com/office/powerpoint/2010/main" val="166515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1835696" y="2640750"/>
            <a:ext cx="252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 defTabSz="695606">
              <a:spcBef>
                <a:spcPct val="0"/>
              </a:spcBef>
              <a:defRPr/>
            </a:pPr>
            <a:endParaRPr lang="ru-RU" sz="1400" b="1" cap="all" dirty="0" smtClean="0">
              <a:solidFill>
                <a:srgbClr val="005AA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4746" y="303498"/>
            <a:ext cx="81176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253775"/>
                </a:solidFill>
                <a:latin typeface="Arial" pitchFamily="34" charset="0"/>
                <a:cs typeface="Arial" pitchFamily="34" charset="0"/>
              </a:rPr>
              <a:t>Источники информации, используемые налоговыми органами,</a:t>
            </a:r>
          </a:p>
          <a:p>
            <a:pPr algn="ctr"/>
            <a:r>
              <a:rPr lang="ru-RU" sz="1800" b="1" dirty="0" smtClean="0">
                <a:solidFill>
                  <a:srgbClr val="253775"/>
                </a:solidFill>
                <a:latin typeface="Arial" pitchFamily="34" charset="0"/>
                <a:cs typeface="Arial" pitchFamily="34" charset="0"/>
              </a:rPr>
              <a:t>для выявления Схемы:</a:t>
            </a:r>
            <a:endParaRPr lang="ru-RU" sz="1800" b="1" dirty="0">
              <a:solidFill>
                <a:srgbClr val="25377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4064" y="972370"/>
            <a:ext cx="8189703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algn="just"/>
            <a:r>
              <a:rPr lang="ru-RU" sz="1400" b="1" dirty="0" smtClean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1.  Средства массовой информации</a:t>
            </a:r>
            <a:r>
              <a:rPr lang="ru-RU" sz="1400" dirty="0" smtClean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– электронные справочники (2-ГИС, Яндекс Карты), сайты, приложения торговых марок, программы лояльности (скидок), реклама по ТВ, радио, в социальных сетях бенефициаров, наружная реклама, размещенная на билбордах, в транспорте и т.д.</a:t>
            </a:r>
          </a:p>
          <a:p>
            <a:pPr marL="85725" algn="just"/>
            <a:endParaRPr lang="ru-RU" sz="500" dirty="0">
              <a:latin typeface="Arial" pitchFamily="34" charset="0"/>
              <a:cs typeface="Arial" pitchFamily="34" charset="0"/>
            </a:endParaRPr>
          </a:p>
          <a:p>
            <a:pPr marL="85725" algn="just"/>
            <a:r>
              <a:rPr lang="ru-RU" sz="1400" b="1" dirty="0" smtClean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2.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smtClean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Обращения физических лиц</a:t>
            </a:r>
            <a:r>
              <a:rPr lang="ru-RU" sz="1400" dirty="0" smtClean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– в рамках положений Федерального Закона от 26.04.2006   № 59-ФЗ любое лицо имеет право обратиться в государственные органы, на которые возложено осуществление публично значимых функций.</a:t>
            </a:r>
          </a:p>
          <a:p>
            <a:pPr marL="85725" algn="just"/>
            <a:r>
              <a:rPr lang="ru-RU" sz="1400" dirty="0" smtClean="0">
                <a:solidFill>
                  <a:srgbClr val="253775"/>
                </a:solidFill>
                <a:latin typeface="Arial" pitchFamily="34" charset="0"/>
                <a:cs typeface="Arial" pitchFamily="34" charset="0"/>
              </a:rPr>
              <a:t>Исходя из практики, зачастую обращения поступают от бывших сотрудников, физических лиц, чьи права были нарушены, в том числе в качестве покупателей.</a:t>
            </a:r>
          </a:p>
          <a:p>
            <a:pPr marL="85725" algn="just"/>
            <a:endParaRPr lang="ru-RU" sz="500" dirty="0">
              <a:latin typeface="Arial" pitchFamily="34" charset="0"/>
              <a:cs typeface="Arial" pitchFamily="34" charset="0"/>
            </a:endParaRPr>
          </a:p>
          <a:p>
            <a:pPr marL="85725" algn="just">
              <a:tabLst>
                <a:tab pos="0" algn="l"/>
              </a:tabLst>
            </a:pPr>
            <a:r>
              <a:rPr lang="ru-RU" sz="1400" b="1" dirty="0" smtClean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3. Сведения, имеющиеся в распоряжение налогового органа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– данные ЕГРН, адреса регистрации ККТ,  информация о применяемых системах налогообложения, сведения о сотрудниках (6-НДФЛ, РСВ), информация об 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IP-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адресах, с которых предоставляется налоговая отчетность, выписки о движении денежных средств по расчетным счетам, в том числе по личным счетам физических лиц.</a:t>
            </a:r>
          </a:p>
          <a:p>
            <a:pPr marL="85725" algn="just">
              <a:tabLst>
                <a:tab pos="0" algn="l"/>
              </a:tabLst>
            </a:pPr>
            <a:endParaRPr lang="ru-RU" sz="500" dirty="0">
              <a:latin typeface="Arial" pitchFamily="34" charset="0"/>
              <a:cs typeface="Arial" pitchFamily="34" charset="0"/>
            </a:endParaRPr>
          </a:p>
          <a:p>
            <a:pPr marL="85725" algn="just">
              <a:tabLst>
                <a:tab pos="0" algn="l"/>
              </a:tabLst>
            </a:pP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ИДЕТ РАЗРАБОТКА –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ФНС России разрабатывает алгоритмы </a:t>
            </a:r>
            <a:r>
              <a:rPr lang="ru-RU" sz="1400" i="1" dirty="0" smtClean="0">
                <a:latin typeface="Arial" pitchFamily="34" charset="0"/>
                <a:cs typeface="Arial" pitchFamily="34" charset="0"/>
              </a:rPr>
              <a:t>(идет режим проверки правильности проведения выборок)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, которые в автоматическом режиме будут «подсвечивать» наличие рисков применения Схемы.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r>
              <a:rPr lang="ru-RU" sz="1000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50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1835696" y="2640750"/>
            <a:ext cx="252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 defTabSz="695606">
              <a:spcBef>
                <a:spcPct val="0"/>
              </a:spcBef>
              <a:defRPr/>
            </a:pPr>
            <a:endParaRPr lang="ru-RU" sz="1400" b="1" cap="all" dirty="0" smtClean="0">
              <a:solidFill>
                <a:srgbClr val="005AA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r>
              <a:rPr lang="ru-RU" sz="1000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4746" y="303498"/>
            <a:ext cx="81176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253775"/>
                </a:solidFill>
                <a:latin typeface="Arial" pitchFamily="34" charset="0"/>
                <a:cs typeface="Arial" pitchFamily="34" charset="0"/>
              </a:rPr>
              <a:t>Сферы деятельности, в которых наиболее часто выявляются нарушения, связанные с применением Схемы:</a:t>
            </a:r>
            <a:endParaRPr lang="ru-RU" sz="1800" b="1" dirty="0">
              <a:solidFill>
                <a:srgbClr val="25377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4065" y="1275606"/>
            <a:ext cx="3673879" cy="3460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14000"/>
              </a:lnSpc>
            </a:pPr>
            <a:r>
              <a:rPr lang="ru-RU" sz="1400" b="1" dirty="0" smtClean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1. РОЗНИЧНАЯ </a:t>
            </a:r>
            <a:r>
              <a:rPr lang="ru-RU" sz="1400" b="1" dirty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ТОРГОВЛЯ</a:t>
            </a:r>
            <a:r>
              <a:rPr lang="ru-RU" sz="1400" dirty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 marL="358775" lvl="0" indent="-176213" hangingPunct="0">
              <a:lnSpc>
                <a:spcPct val="114000"/>
              </a:lnSpc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продукты питания</a:t>
            </a:r>
          </a:p>
          <a:p>
            <a:pPr marL="358775" lvl="0" indent="-176213" hangingPunct="0">
              <a:lnSpc>
                <a:spcPct val="114000"/>
              </a:lnSpc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цветы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через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киоски</a:t>
            </a:r>
          </a:p>
          <a:p>
            <a:pPr marL="358775" lvl="0" indent="-176213" hangingPunct="0">
              <a:lnSpc>
                <a:spcPct val="114000"/>
              </a:lnSpc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парикмахерские товары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58775" lvl="0" indent="-176213" hangingPunct="0">
              <a:lnSpc>
                <a:spcPct val="114000"/>
              </a:lnSpc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рыбная продукция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58775" lvl="0" indent="-176213" hangingPunct="0">
              <a:lnSpc>
                <a:spcPct val="114000"/>
              </a:lnSpc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строительные материалы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58775" lvl="0" indent="-176213" hangingPunct="0">
              <a:lnSpc>
                <a:spcPct val="114000"/>
              </a:lnSpc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интимные товары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58775" lvl="0" indent="-176213" hangingPunct="0">
              <a:lnSpc>
                <a:spcPct val="114000"/>
              </a:lnSpc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орехи,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пиво,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дымные изделия и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т.д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85750" lvl="0" indent="-285750" hangingPunct="0">
              <a:lnSpc>
                <a:spcPct val="114000"/>
              </a:lnSpc>
              <a:buFontTx/>
              <a:buChar char="-"/>
            </a:pP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hangingPunct="0">
              <a:lnSpc>
                <a:spcPct val="114000"/>
              </a:lnSpc>
            </a:pPr>
            <a:r>
              <a:rPr lang="ru-RU" sz="1400" b="1" dirty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2. ОБЩЕСТВЕННОЕ ПИТАНИЕ:</a:t>
            </a:r>
          </a:p>
          <a:p>
            <a:pPr marL="358775" lvl="0" indent="-176213" hangingPunct="0">
              <a:lnSpc>
                <a:spcPct val="114000"/>
              </a:lnSpc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пиццерии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58775" lvl="0" indent="-176213" hangingPunct="0">
              <a:lnSpc>
                <a:spcPct val="114000"/>
              </a:lnSpc>
              <a:buFontTx/>
              <a:buChar char="-"/>
            </a:pPr>
            <a:r>
              <a:rPr lang="ru-RU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бургерные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58775" lvl="0" indent="-176213" hangingPunct="0">
              <a:lnSpc>
                <a:spcPct val="114000"/>
              </a:lnSpc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кафе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58775" lvl="0" indent="-176213" hangingPunct="0">
              <a:lnSpc>
                <a:spcPct val="114000"/>
              </a:lnSpc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суши и т.д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23928" y="1275606"/>
            <a:ext cx="4896544" cy="2477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14000"/>
              </a:lnSpc>
            </a:pPr>
            <a:r>
              <a:rPr lang="ru-RU" sz="1400" b="1" dirty="0" smtClean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1400" b="1" dirty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. ОРГАНИЗАЦИЯ ДОСУГА НАСЕЛЕНИЯ:</a:t>
            </a:r>
          </a:p>
          <a:p>
            <a:pPr marL="358775" lvl="0" indent="-176213" hangingPunct="0">
              <a:lnSpc>
                <a:spcPct val="114000"/>
              </a:lnSpc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ночные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клубы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58775" lvl="0" indent="-176213" hangingPunct="0">
              <a:lnSpc>
                <a:spcPct val="114000"/>
              </a:lnSpc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массажные салоны и т.д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85750" lvl="0" indent="-285750" hangingPunct="0">
              <a:lnSpc>
                <a:spcPct val="114000"/>
              </a:lnSpc>
              <a:buFontTx/>
              <a:buChar char="-"/>
            </a:pPr>
            <a:endParaRPr lang="ru-RU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hangingPunct="0">
              <a:lnSpc>
                <a:spcPct val="114000"/>
              </a:lnSpc>
            </a:pPr>
            <a:r>
              <a:rPr lang="ru-RU" sz="1400" b="1" dirty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4. </a:t>
            </a:r>
            <a:r>
              <a:rPr lang="ru-RU" sz="1400" b="1" dirty="0" smtClean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УСЛУГИ </a:t>
            </a:r>
            <a:r>
              <a:rPr lang="ru-RU" sz="1400" b="1" dirty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ЮРИДИЧЕСКИМ И ФИЗИЧЕСКИМ </a:t>
            </a:r>
            <a:r>
              <a:rPr lang="ru-RU" sz="1400" b="1" dirty="0" smtClean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ЛИЦАМ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58775" lvl="0" indent="-176213" hangingPunct="0">
              <a:lnSpc>
                <a:spcPct val="114000"/>
              </a:lnSpc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охраны (ЧОП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58775" lvl="0" indent="-176213" hangingPunct="0">
              <a:lnSpc>
                <a:spcPct val="114000"/>
              </a:lnSpc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изготовление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проектов/экспертиз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58775" lvl="0" indent="-176213" hangingPunct="0">
              <a:lnSpc>
                <a:spcPct val="114000"/>
              </a:lnSpc>
              <a:buFontTx/>
              <a:buChar char="-"/>
            </a:pPr>
            <a:r>
              <a:rPr lang="ru-RU" sz="14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клининговые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услуги</a:t>
            </a:r>
          </a:p>
          <a:p>
            <a:pPr marL="285750" lvl="0" indent="-285750" hangingPunct="0">
              <a:lnSpc>
                <a:spcPct val="114000"/>
              </a:lnSpc>
              <a:buFontTx/>
              <a:buChar char="-"/>
            </a:pPr>
            <a:endParaRPr lang="ru-RU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hangingPunct="0">
              <a:lnSpc>
                <a:spcPct val="114000"/>
              </a:lnSpc>
            </a:pPr>
            <a:r>
              <a:rPr lang="ru-RU" sz="1400" b="1" dirty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5. РЕАЛИЗАЦИЯ ТОВАРОВ ЧЕРЕЗ </a:t>
            </a:r>
            <a:r>
              <a:rPr lang="ru-RU" sz="1400" b="1" dirty="0" smtClean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МАРКЕТПЛЕЙСЫ</a:t>
            </a:r>
          </a:p>
        </p:txBody>
      </p:sp>
    </p:spTree>
    <p:extLst>
      <p:ext uri="{BB962C8B-B14F-4D97-AF65-F5344CB8AC3E}">
        <p14:creationId xmlns:p14="http://schemas.microsoft.com/office/powerpoint/2010/main" val="317970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1835696" y="2640750"/>
            <a:ext cx="2520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chemeClr val="tx2">
                  <a:lumMod val="60000"/>
                  <a:lumOff val="40000"/>
                </a:schemeClr>
              </a:solidFill>
              <a:cs typeface="Aharoni" pitchFamily="2" charset="-79"/>
            </a:endParaRPr>
          </a:p>
          <a:p>
            <a:pPr algn="ctr" defTabSz="695606">
              <a:spcBef>
                <a:spcPct val="0"/>
              </a:spcBef>
              <a:defRPr/>
            </a:pPr>
            <a:endParaRPr lang="ru-RU" sz="2400" b="1" cap="all" dirty="0" smtClean="0">
              <a:solidFill>
                <a:srgbClr val="005AA9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r>
              <a:rPr lang="ru-RU" sz="1000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4746" y="303498"/>
            <a:ext cx="81176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253775"/>
                </a:solidFill>
                <a:latin typeface="Arial" pitchFamily="34" charset="0"/>
                <a:cs typeface="Arial" pitchFamily="34" charset="0"/>
              </a:rPr>
              <a:t>РЕЗУЛЬТАТЫ КОНТРОЛЬНО-АНАЛИТИЧЕСКОЙ РАБОТЫ</a:t>
            </a:r>
          </a:p>
          <a:p>
            <a:pPr algn="ctr"/>
            <a:r>
              <a:rPr lang="ru-RU" sz="1800" b="1" dirty="0" smtClean="0">
                <a:solidFill>
                  <a:srgbClr val="253775"/>
                </a:solidFill>
                <a:latin typeface="Arial" pitchFamily="34" charset="0"/>
                <a:cs typeface="Arial" pitchFamily="34" charset="0"/>
              </a:rPr>
              <a:t>в 2025 году</a:t>
            </a:r>
            <a:endParaRPr lang="ru-RU" sz="1800" b="1" dirty="0">
              <a:solidFill>
                <a:srgbClr val="25377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4064" y="972370"/>
            <a:ext cx="8189703" cy="3901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7313" lvl="0" algn="just">
              <a:lnSpc>
                <a:spcPct val="114000"/>
              </a:lnSpc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Управлением совместно с Уполномоченным по защите прав предпринимателей в Хабаровском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крае проведена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информационная встреча, на которую одновременно приглашено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32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rPr>
              <a:t>бенефициара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rPr>
              <a:t>групп налогоплательщиков, применяющих Схему (группы состояли из 110 лиц (ЮЛ/ИП).</a:t>
            </a:r>
          </a:p>
          <a:p>
            <a:pPr lvl="0" indent="269875" algn="just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400" b="1" dirty="0">
                <a:solidFill>
                  <a:srgbClr val="D54000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rPr>
              <a:t>Результат</a:t>
            </a:r>
            <a:r>
              <a:rPr lang="ru-RU" sz="1400" b="1" dirty="0" smtClean="0">
                <a:solidFill>
                  <a:srgbClr val="D54000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rPr>
              <a:t>:</a:t>
            </a:r>
          </a:p>
          <a:p>
            <a:pPr marL="285750" lvl="0" indent="-198438" algn="just">
              <a:lnSpc>
                <a:spcPct val="114000"/>
              </a:lnSpc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из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32 приглашенных групп – явилось 28, уровень охвата «целевой аудитории» -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87,5 %;</a:t>
            </a:r>
          </a:p>
          <a:p>
            <a:pPr marL="285750" lvl="0" indent="-198438" algn="just">
              <a:lnSpc>
                <a:spcPct val="114000"/>
              </a:lnSpc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состоянию </a:t>
            </a:r>
            <a:r>
              <a:rPr lang="ru-RU" sz="1400" u="sng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на 25.09.2025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представили ответы 18 (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64 %)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бенефициаров, из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них:</a:t>
            </a:r>
          </a:p>
          <a:p>
            <a:pPr marL="87313" lvl="0" indent="182563" hangingPunct="0">
              <a:lnSpc>
                <a:spcPct val="114000"/>
              </a:lnSpc>
            </a:pP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13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(46 %) согласились с доводами Управления (планируемая сумма поступлений в бюджет 21292 тыс. руб., из которой на 25.09.2025 поступило 16505 тыс. руб.);</a:t>
            </a:r>
          </a:p>
          <a:p>
            <a:pPr marL="87313" lvl="0" algn="just" hangingPunct="0">
              <a:lnSpc>
                <a:spcPct val="114000"/>
              </a:lnSpc>
              <a:spcAft>
                <a:spcPts val="600"/>
              </a:spcAft>
            </a:pPr>
            <a:r>
              <a:rPr lang="ru-RU" sz="1200" i="1" dirty="0" smtClean="0">
                <a:solidFill>
                  <a:srgbClr val="253775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1200" i="1" dirty="0">
                <a:solidFill>
                  <a:srgbClr val="253775"/>
                </a:solidFill>
                <a:latin typeface="Arial" pitchFamily="34" charset="0"/>
                <a:cs typeface="Arial" pitchFamily="34" charset="0"/>
              </a:rPr>
              <a:t>связи с применением амнистии, установленной ст. 6 Федерального Закона № 176-ФЗ, группы производят самостоятельное уточнение налоговых обязательств, начиная с 01.01.2025 </a:t>
            </a:r>
            <a:r>
              <a:rPr lang="ru-RU" sz="1200" i="1" dirty="0" smtClean="0">
                <a:solidFill>
                  <a:srgbClr val="253775"/>
                </a:solidFill>
                <a:latin typeface="Arial" pitchFamily="34" charset="0"/>
                <a:cs typeface="Arial" pitchFamily="34" charset="0"/>
              </a:rPr>
              <a:t>                       (</a:t>
            </a:r>
            <a:r>
              <a:rPr lang="ru-RU" sz="1200" i="1" dirty="0">
                <a:solidFill>
                  <a:srgbClr val="253775"/>
                </a:solidFill>
                <a:latin typeface="Arial" pitchFamily="34" charset="0"/>
                <a:cs typeface="Arial" pitchFamily="34" charset="0"/>
              </a:rPr>
              <a:t>НДС за 1 квартал 2025 г</a:t>
            </a:r>
            <a:r>
              <a:rPr lang="ru-RU" sz="1200" i="1" dirty="0" smtClean="0">
                <a:solidFill>
                  <a:srgbClr val="253775"/>
                </a:solidFill>
                <a:latin typeface="Arial" pitchFamily="34" charset="0"/>
                <a:cs typeface="Arial" pitchFamily="34" charset="0"/>
              </a:rPr>
              <a:t>.)</a:t>
            </a:r>
          </a:p>
          <a:p>
            <a:pPr lvl="0" indent="269875" hangingPunct="0">
              <a:lnSpc>
                <a:spcPct val="114000"/>
              </a:lnSpc>
            </a:pP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35 %)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до настоящего времени ответы не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представили;</a:t>
            </a:r>
          </a:p>
          <a:p>
            <a:pPr marL="87313" lvl="0" indent="182563" hangingPunct="0">
              <a:lnSpc>
                <a:spcPct val="114000"/>
              </a:lnSpc>
            </a:pP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18 %)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выразили несогласие с доводами Управления, при этом, </a:t>
            </a:r>
            <a:r>
              <a:rPr lang="ru-RU" sz="1400" b="1" u="sng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не </a:t>
            </a:r>
            <a:r>
              <a:rPr lang="ru-RU" sz="1400" b="1" u="sng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мотивируя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его конкретными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обстоятельствами.</a:t>
            </a:r>
          </a:p>
        </p:txBody>
      </p:sp>
    </p:spTree>
    <p:extLst>
      <p:ext uri="{BB962C8B-B14F-4D97-AF65-F5344CB8AC3E}">
        <p14:creationId xmlns:p14="http://schemas.microsoft.com/office/powerpoint/2010/main" val="379549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113588"/>
            <a:ext cx="914400" cy="6858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077792"/>
            <a:ext cx="8424936" cy="6858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253775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Схема № 1 </a:t>
            </a:r>
            <a:r>
              <a:rPr kumimoji="0" lang="ru-RU" b="1" i="0" u="sng" strike="noStrike" kern="1200" cap="none" spc="0" normalizeH="0" baseline="0" noProof="0" dirty="0" smtClean="0">
                <a:ln>
                  <a:noFill/>
                </a:ln>
                <a:solidFill>
                  <a:srgbClr val="253775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неуплата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rgbClr val="253775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налога на прибыль (НДФЛ) и НДС </a:t>
            </a:r>
            <a:r>
              <a:rPr kumimoji="0" lang="ru-RU" i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(«классическая схема»)</a:t>
            </a:r>
            <a:endParaRPr kumimoji="0" lang="ru-RU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78990" y="1846912"/>
            <a:ext cx="1676786" cy="12098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ЮЛ/ИП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(УСН)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доход</a:t>
            </a:r>
          </a:p>
          <a:p>
            <a:pPr algn="ctr"/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70 млн руб.</a:t>
            </a:r>
            <a:endParaRPr lang="ru-RU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16216" y="1851670"/>
            <a:ext cx="1676786" cy="12098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и т.д.</a:t>
            </a:r>
          </a:p>
          <a:p>
            <a:pPr algn="ctr"/>
            <a:endParaRPr lang="ru-RU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доход</a:t>
            </a:r>
          </a:p>
          <a:p>
            <a:pPr algn="ctr"/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80 млн руб</a:t>
            </a: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49436" y="1846912"/>
            <a:ext cx="1676786" cy="12098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ИП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(Патент)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доход</a:t>
            </a:r>
          </a:p>
          <a:p>
            <a:pPr algn="ctr"/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59 млн руб.</a:t>
            </a:r>
            <a:endParaRPr lang="ru-RU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71800" y="1851670"/>
            <a:ext cx="1676786" cy="12098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ЮЛ/ИП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(УСН)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доход</a:t>
            </a:r>
          </a:p>
          <a:p>
            <a:pPr algn="ctr"/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100 млн руб.</a:t>
            </a:r>
            <a:endParaRPr lang="ru-RU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 rot="5400000">
            <a:off x="4241531" y="-136052"/>
            <a:ext cx="588931" cy="6984776"/>
          </a:xfrm>
          <a:prstGeom prst="rightBrace">
            <a:avLst>
              <a:gd name="adj1" fmla="val 31590"/>
              <a:gd name="adj2" fmla="val 50749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1720" y="3921900"/>
            <a:ext cx="4248472" cy="32403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544" y="3673189"/>
            <a:ext cx="7725458" cy="117013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Arial" pitchFamily="34" charset="0"/>
                <a:ea typeface="+mj-ea"/>
                <a:cs typeface="Arial" pitchFamily="34" charset="0"/>
              </a:rPr>
              <a:t>Общая сумма дохода </a:t>
            </a:r>
            <a:r>
              <a:rPr lang="ru-RU" b="1" dirty="0" smtClean="0">
                <a:latin typeface="Arial" pitchFamily="34" charset="0"/>
                <a:ea typeface="+mj-ea"/>
                <a:cs typeface="Arial" pitchFamily="34" charset="0"/>
              </a:rPr>
              <a:t>309 млн руб</a:t>
            </a:r>
            <a:r>
              <a:rPr lang="ru-RU" dirty="0" smtClean="0">
                <a:latin typeface="Arial" pitchFamily="34" charset="0"/>
                <a:ea typeface="+mj-ea"/>
                <a:cs typeface="Arial" pitchFamily="34" charset="0"/>
              </a:rPr>
              <a:t>., что превышает пороговое значение для применения УСН в 2024 г. (</a:t>
            </a:r>
            <a:r>
              <a:rPr lang="ru-RU" b="1" dirty="0" smtClean="0">
                <a:latin typeface="Arial" pitchFamily="34" charset="0"/>
                <a:ea typeface="+mj-ea"/>
                <a:cs typeface="Arial" pitchFamily="34" charset="0"/>
              </a:rPr>
              <a:t>250 млн руб</a:t>
            </a:r>
            <a:r>
              <a:rPr lang="ru-RU" dirty="0" smtClean="0">
                <a:latin typeface="Arial" pitchFamily="34" charset="0"/>
                <a:ea typeface="+mj-ea"/>
                <a:cs typeface="Arial" pitchFamily="34" charset="0"/>
              </a:rPr>
              <a:t>.)</a:t>
            </a:r>
            <a:endParaRPr lang="ru-RU" dirty="0">
              <a:latin typeface="Arial" pitchFamily="34" charset="0"/>
              <a:ea typeface="+mj-ea"/>
              <a:cs typeface="Arial" pitchFamily="34" charset="0"/>
            </a:endParaRPr>
          </a:p>
          <a:p>
            <a:pPr marL="0" marR="0" indent="0" algn="ctr" defTabSz="1043056" rtl="0" eaLnBrk="1" fontAlgn="auto" latinLnBrk="0" hangingPunct="1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Arial" pitchFamily="34" charset="0"/>
                <a:ea typeface="+mj-ea"/>
                <a:cs typeface="Arial" pitchFamily="34" charset="0"/>
              </a:rPr>
              <a:t>Таким образом, рассматриваемая группа лиц </a:t>
            </a:r>
            <a:r>
              <a:rPr lang="ru-RU" b="1" dirty="0" smtClean="0">
                <a:solidFill>
                  <a:srgbClr val="D54000"/>
                </a:solidFill>
                <a:latin typeface="Arial" pitchFamily="34" charset="0"/>
                <a:ea typeface="+mj-ea"/>
                <a:cs typeface="Arial" pitchFamily="34" charset="0"/>
              </a:rPr>
              <a:t>с </a:t>
            </a:r>
            <a:r>
              <a:rPr lang="ru-RU" b="1" u="sng" dirty="0" smtClean="0">
                <a:solidFill>
                  <a:srgbClr val="D54000"/>
                </a:solidFill>
                <a:latin typeface="Arial" pitchFamily="34" charset="0"/>
                <a:ea typeface="+mj-ea"/>
                <a:cs typeface="Arial" pitchFamily="34" charset="0"/>
              </a:rPr>
              <a:t>01.01.2025</a:t>
            </a:r>
            <a:endParaRPr lang="ru-RU" b="1" dirty="0">
              <a:solidFill>
                <a:srgbClr val="D54000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marL="0" marR="0" indent="0" algn="ctr" defTabSz="1043056" rtl="0" eaLnBrk="1" fontAlgn="auto" latinLnBrk="0" hangingPunct="1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D54000"/>
                </a:solidFill>
                <a:latin typeface="Arial" pitchFamily="34" charset="0"/>
                <a:ea typeface="+mj-ea"/>
                <a:cs typeface="Arial" pitchFamily="34" charset="0"/>
              </a:rPr>
              <a:t>является плательщиками налога на прибыль организаций (НДФЛ) и НДС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D54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r>
              <a:rPr lang="ru-RU" sz="1000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4746" y="303498"/>
            <a:ext cx="81176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Основные схемы «дробления бизнеса», выявляемые в ходе мероприятий налогового контроля, и их последствия</a:t>
            </a:r>
            <a:endParaRPr lang="ru-RU" sz="1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42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113588"/>
            <a:ext cx="914400" cy="6858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077792"/>
            <a:ext cx="8424936" cy="6858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r>
              <a:rPr lang="ru-RU" b="1" dirty="0">
                <a:solidFill>
                  <a:srgbClr val="253775"/>
                </a:solidFill>
                <a:latin typeface="Arial" pitchFamily="34" charset="0"/>
                <a:ea typeface="+mj-ea"/>
                <a:cs typeface="Arial" pitchFamily="34" charset="0"/>
              </a:rPr>
              <a:t>Схема № 2 неполная уплата УСН и неуплата </a:t>
            </a:r>
            <a:r>
              <a:rPr lang="ru-RU" b="1" dirty="0" smtClean="0">
                <a:solidFill>
                  <a:srgbClr val="253775"/>
                </a:solidFill>
                <a:latin typeface="Arial" pitchFamily="34" charset="0"/>
                <a:ea typeface="+mj-ea"/>
                <a:cs typeface="Arial" pitchFamily="34" charset="0"/>
              </a:rPr>
              <a:t>НДС</a:t>
            </a:r>
            <a:endParaRPr lang="ru-RU" b="1" dirty="0">
              <a:solidFill>
                <a:srgbClr val="253775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78990" y="1846912"/>
            <a:ext cx="1676786" cy="12098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ЮЛ/ИП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(УСН)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доход</a:t>
            </a:r>
          </a:p>
          <a:p>
            <a:pPr algn="ctr"/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30 млн руб.</a:t>
            </a:r>
            <a:endParaRPr lang="ru-RU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16216" y="1851670"/>
            <a:ext cx="1676786" cy="12098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и т.д.</a:t>
            </a:r>
          </a:p>
          <a:p>
            <a:pPr algn="ctr"/>
            <a:endParaRPr lang="ru-RU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доход</a:t>
            </a:r>
          </a:p>
          <a:p>
            <a:pPr algn="ctr"/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59 млн руб</a:t>
            </a: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49436" y="1846912"/>
            <a:ext cx="1676786" cy="12098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ИП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(Патент)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доход</a:t>
            </a:r>
          </a:p>
          <a:p>
            <a:pPr algn="ctr"/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59 млн руб.</a:t>
            </a:r>
            <a:endParaRPr lang="ru-RU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71800" y="1851670"/>
            <a:ext cx="1676786" cy="12098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ИП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(Патент)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доход</a:t>
            </a:r>
          </a:p>
          <a:p>
            <a:pPr algn="ctr"/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59 млн руб.</a:t>
            </a:r>
            <a:endParaRPr lang="ru-RU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 rot="5400000">
            <a:off x="4241531" y="-136052"/>
            <a:ext cx="588931" cy="6984776"/>
          </a:xfrm>
          <a:prstGeom prst="rightBrace">
            <a:avLst>
              <a:gd name="adj1" fmla="val 31590"/>
              <a:gd name="adj2" fmla="val 50749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1720" y="3921900"/>
            <a:ext cx="4248472" cy="32403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544" y="3673188"/>
            <a:ext cx="7725458" cy="134683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lvl="0" algn="ctr" defTabSz="1043056">
              <a:lnSpc>
                <a:spcPct val="114000"/>
              </a:lnSpc>
              <a:spcBef>
                <a:spcPct val="0"/>
              </a:spcBef>
            </a:pP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Общая сумма дохода </a:t>
            </a:r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207 </a:t>
            </a:r>
            <a:r>
              <a:rPr lang="ru-RU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млн </a:t>
            </a:r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руб.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 что </a:t>
            </a:r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НЕ превышает 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пороговое значение для применения УСН в 2024 г. (</a:t>
            </a:r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250 </a:t>
            </a:r>
            <a:r>
              <a:rPr lang="ru-RU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млн </a:t>
            </a:r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руб.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), с вязи с чем, данная группа лиц </a:t>
            </a:r>
            <a:r>
              <a:rPr lang="ru-RU" b="1" dirty="0" smtClean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lang="ru-RU" b="1" u="sng" dirty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01.01.2025</a:t>
            </a:r>
            <a:r>
              <a:rPr lang="ru-RU" b="1" dirty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 является плательщиками УСН со всей суммы дохода, полученной участниками группы и НДС (с 1-го рубля, поскольку, доход за 2024 г. превысил 60 </a:t>
            </a:r>
            <a:r>
              <a:rPr lang="ru-RU" b="1" dirty="0" smtClean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млн </a:t>
            </a:r>
            <a:r>
              <a:rPr lang="ru-RU" b="1" dirty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руб.)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r>
              <a:rPr lang="ru-RU" sz="1000" dirty="0" smtClean="0">
                <a:latin typeface="Arial" pitchFamily="34" charset="0"/>
                <a:cs typeface="Arial" pitchFamily="34" charset="0"/>
              </a:rPr>
              <a:t>7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4746" y="303498"/>
            <a:ext cx="81176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Основные схемы «дробления бизнеса», выявляемые в ходе мероприятий налогового контроля, и их последствия</a:t>
            </a:r>
            <a:endParaRPr lang="ru-RU" sz="1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347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113588"/>
            <a:ext cx="914400" cy="6858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077792"/>
            <a:ext cx="8424936" cy="6858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r>
              <a:rPr lang="ru-RU" b="1" dirty="0">
                <a:solidFill>
                  <a:srgbClr val="253775"/>
                </a:solidFill>
                <a:latin typeface="Arial" pitchFamily="34" charset="0"/>
                <a:ea typeface="+mj-ea"/>
                <a:cs typeface="Arial" pitchFamily="34" charset="0"/>
              </a:rPr>
              <a:t>Схема № 3 неуплата УСН и НДС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78990" y="1846912"/>
            <a:ext cx="1676786" cy="12098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ИП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(Патент)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доход</a:t>
            </a:r>
          </a:p>
          <a:p>
            <a:pPr algn="ctr"/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30 млн руб.</a:t>
            </a:r>
            <a:endParaRPr lang="ru-RU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16216" y="1851670"/>
            <a:ext cx="1676786" cy="12098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и т.д.</a:t>
            </a:r>
          </a:p>
          <a:p>
            <a:pPr algn="ctr"/>
            <a:endParaRPr lang="ru-RU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доход</a:t>
            </a:r>
          </a:p>
          <a:p>
            <a:pPr algn="ctr"/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59 млн руб</a:t>
            </a: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49436" y="1846912"/>
            <a:ext cx="1676786" cy="12098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ИП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(Патент)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доход</a:t>
            </a:r>
          </a:p>
          <a:p>
            <a:pPr algn="ctr"/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59 млн руб.</a:t>
            </a:r>
            <a:endParaRPr lang="ru-RU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71800" y="1851670"/>
            <a:ext cx="1676786" cy="12098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ИП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(Патент)</a:t>
            </a:r>
          </a:p>
          <a:p>
            <a:pPr algn="ctr"/>
            <a:r>
              <a:rPr lang="ru-RU" sz="1800" dirty="0" smtClean="0">
                <a:latin typeface="Arial" pitchFamily="34" charset="0"/>
                <a:cs typeface="Arial" pitchFamily="34" charset="0"/>
              </a:rPr>
              <a:t>доход</a:t>
            </a:r>
          </a:p>
          <a:p>
            <a:pPr algn="ctr"/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59 млн руб.</a:t>
            </a:r>
            <a:endParaRPr lang="ru-RU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 rot="5400000">
            <a:off x="4241531" y="-136052"/>
            <a:ext cx="588931" cy="6984776"/>
          </a:xfrm>
          <a:prstGeom prst="rightBrace">
            <a:avLst>
              <a:gd name="adj1" fmla="val 31590"/>
              <a:gd name="adj2" fmla="val 50749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1720" y="3921900"/>
            <a:ext cx="4248472" cy="32403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544" y="3673188"/>
            <a:ext cx="7725458" cy="134683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lvl="0" algn="ctr" defTabSz="1043056">
              <a:lnSpc>
                <a:spcPct val="114000"/>
              </a:lnSpc>
              <a:spcBef>
                <a:spcPct val="0"/>
              </a:spcBef>
            </a:pP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Общая сумма дохода </a:t>
            </a:r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207 </a:t>
            </a:r>
            <a:r>
              <a:rPr lang="ru-RU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млн </a:t>
            </a:r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руб.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 что </a:t>
            </a:r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НЕ превышает 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пороговое значение для применения УСН в 2024 г. (</a:t>
            </a:r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250 </a:t>
            </a:r>
            <a:r>
              <a:rPr lang="ru-RU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млн </a:t>
            </a:r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руб.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), с вязи с чем, данная группа лиц</a:t>
            </a:r>
            <a:r>
              <a:rPr lang="ru-RU" b="1" dirty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lang="ru-RU" b="1" u="sng" dirty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01.01.2025</a:t>
            </a:r>
            <a:r>
              <a:rPr lang="ru-RU" b="1" dirty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 является плательщиками УСН и НДС (с 1-го рубля, поскольку, доход за 2024 г. превысил 60 </a:t>
            </a:r>
            <a:r>
              <a:rPr lang="ru-RU" b="1" dirty="0" smtClean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млн </a:t>
            </a:r>
            <a:r>
              <a:rPr lang="ru-RU" b="1" dirty="0">
                <a:solidFill>
                  <a:srgbClr val="D54000"/>
                </a:solidFill>
                <a:latin typeface="Arial" pitchFamily="34" charset="0"/>
                <a:cs typeface="Arial" pitchFamily="34" charset="0"/>
              </a:rPr>
              <a:t>руб.)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r>
              <a:rPr lang="ru-RU" sz="1000" dirty="0" smtClean="0">
                <a:latin typeface="Arial" pitchFamily="34" charset="0"/>
                <a:cs typeface="Arial" pitchFamily="34" charset="0"/>
              </a:rPr>
              <a:t>8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4746" y="303498"/>
            <a:ext cx="81176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Основные схемы «дробления бизнеса», выявляемые в ходе мероприятий налогового контроля, и их последствия</a:t>
            </a:r>
            <a:endParaRPr lang="ru-RU" sz="1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54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ФНС 1">
      <a:dk1>
        <a:srgbClr val="2A3A7B"/>
      </a:dk1>
      <a:lt1>
        <a:srgbClr val="EDF1F6"/>
      </a:lt1>
      <a:dk2>
        <a:srgbClr val="2A3A7B"/>
      </a:dk2>
      <a:lt2>
        <a:srgbClr val="D8DFEB"/>
      </a:lt2>
      <a:accent1>
        <a:srgbClr val="005BAD"/>
      </a:accent1>
      <a:accent2>
        <a:srgbClr val="489EDD"/>
      </a:accent2>
      <a:accent3>
        <a:srgbClr val="2A3A7B"/>
      </a:accent3>
      <a:accent4>
        <a:srgbClr val="7F8FA9"/>
      </a:accent4>
      <a:accent5>
        <a:srgbClr val="F6522D"/>
      </a:accent5>
      <a:accent6>
        <a:srgbClr val="D8DFEB"/>
      </a:accent6>
      <a:hlink>
        <a:srgbClr val="FB542E"/>
      </a:hlink>
      <a:folHlink>
        <a:srgbClr val="3EBBF0"/>
      </a:folHlink>
    </a:clrScheme>
    <a:fontScheme name="Franklin Gothic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3143</TotalTime>
  <Words>1106</Words>
  <Application>Microsoft Office PowerPoint</Application>
  <PresentationFormat>Экран (16:9)</PresentationFormat>
  <Paragraphs>156</Paragraphs>
  <Slides>11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Present_FNS2012_16-9</vt:lpstr>
      <vt:lpstr>Тема Office</vt:lpstr>
      <vt:lpstr>ФЕДЕРАЛЬНАЯ НАЛОГОВАЯ СЛУЖБА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Шабельцева Вероника Евгеньевна</cp:lastModifiedBy>
  <cp:revision>201</cp:revision>
  <cp:lastPrinted>2025-05-07T03:49:18Z</cp:lastPrinted>
  <dcterms:created xsi:type="dcterms:W3CDTF">2016-04-01T10:55:54Z</dcterms:created>
  <dcterms:modified xsi:type="dcterms:W3CDTF">2025-09-15T01:27:13Z</dcterms:modified>
</cp:coreProperties>
</file>